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58" r:id="rId3"/>
    <p:sldId id="259" r:id="rId4"/>
    <p:sldId id="260" r:id="rId5"/>
    <p:sldId id="256" r:id="rId6"/>
    <p:sldId id="281" r:id="rId7"/>
    <p:sldId id="264" r:id="rId8"/>
    <p:sldId id="266" r:id="rId9"/>
    <p:sldId id="267" r:id="rId10"/>
    <p:sldId id="268" r:id="rId11"/>
    <p:sldId id="269" r:id="rId12"/>
    <p:sldId id="272" r:id="rId13"/>
    <p:sldId id="273" r:id="rId14"/>
    <p:sldId id="285" r:id="rId15"/>
    <p:sldId id="276" r:id="rId16"/>
    <p:sldId id="278" r:id="rId17"/>
    <p:sldId id="275" r:id="rId18"/>
    <p:sldId id="279" r:id="rId19"/>
    <p:sldId id="28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F0B202-384D-4176-86BD-D1B0A8EA4DAA}" type="datetimeFigureOut">
              <a:rPr lang="en-US" smtClean="0"/>
              <a:pPr/>
              <a:t>9/7/2009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41C972-1A19-4321-AA27-BEC86FF7760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B379303-3BD3-4E6C-936C-1B0E7668DD66}" type="slidenum">
              <a:rPr lang="en-US"/>
              <a:pPr>
                <a:defRPr/>
              </a:pPr>
              <a:t>9</a:t>
            </a:fld>
            <a:endParaRPr lang="en-US"/>
          </a:p>
        </p:txBody>
      </p:sp>
      <p:sp>
        <p:nvSpPr>
          <p:cNvPr id="45059" name="Rectangle 2"/>
          <p:cNvSpPr>
            <a:spLocks noGrp="1" noRot="1" noChangeAspect="1" noChangeArrowheads="1" noTextEdit="1"/>
          </p:cNvSpPr>
          <p:nvPr>
            <p:ph type="sldImg"/>
          </p:nvPr>
        </p:nvSpPr>
        <p:spPr bwMode="auto">
          <a:xfrm>
            <a:off x="1143000" y="685800"/>
            <a:ext cx="4573588" cy="3430588"/>
          </a:xfrm>
          <a:noFill/>
          <a:ln>
            <a:solidFill>
              <a:srgbClr val="000000"/>
            </a:solidFill>
            <a:miter lim="800000"/>
            <a:headEnd/>
            <a:tailEnd/>
          </a:ln>
        </p:spPr>
      </p:sp>
      <p:sp>
        <p:nvSpPr>
          <p:cNvPr id="4506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A444250-8F83-404D-9665-8CD1C5E84695}" type="slidenum">
              <a:rPr lang="en-US" smtClean="0"/>
              <a:pPr fontAlgn="base">
                <a:spcBef>
                  <a:spcPct val="0"/>
                </a:spcBef>
                <a:spcAft>
                  <a:spcPct val="0"/>
                </a:spcAft>
                <a:defRPr/>
              </a:pPr>
              <a:t>12</a:t>
            </a:fld>
            <a:endParaRPr lang="en-US" smtClean="0"/>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1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This is a typical summer storm in Virginia, showing damage reports coming in via the National Weather Service’s SKYWARN network, as well as a Tornadic Vortex Signature (TVS) which is a RADAR indication of a forming tornado.</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04F669-3CFA-4130-94B6-AB2161188B06}" type="slidenum">
              <a:rPr lang="en-US" smtClean="0"/>
              <a:pPr fontAlgn="base">
                <a:spcBef>
                  <a:spcPct val="0"/>
                </a:spcBef>
                <a:spcAft>
                  <a:spcPct val="0"/>
                </a:spcAft>
                <a:defRPr/>
              </a:pPr>
              <a:t>13</a:t>
            </a:fld>
            <a:endParaRPr lang="en-US" smtClean="0"/>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Searching for critical infrastructure by drawing a polygon on the map.</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E76E125-3962-4AC3-B054-FD9E01CCBEAA}" type="slidenum">
              <a:rPr lang="en-US"/>
              <a:pPr>
                <a:defRPr/>
              </a:pPr>
              <a:t>15</a:t>
            </a:fld>
            <a:endParaRPr lang="en-US"/>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18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325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4B8117-C427-48B9-AED2-DDE9EA797FDC}" type="datetimeFigureOut">
              <a:rPr lang="en-US" smtClean="0"/>
              <a:pPr/>
              <a:t>9/7/2009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B875D-5109-49FF-AEA5-756CF832058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4B8117-C427-48B9-AED2-DDE9EA797FDC}" type="datetimeFigureOut">
              <a:rPr lang="en-US" smtClean="0"/>
              <a:pPr/>
              <a:t>9/7/2009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B875D-5109-49FF-AEA5-756CF832058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4B8117-C427-48B9-AED2-DDE9EA797FDC}" type="datetimeFigureOut">
              <a:rPr lang="en-US" smtClean="0"/>
              <a:pPr/>
              <a:t>9/7/2009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B875D-5109-49FF-AEA5-756CF832058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4B8117-C427-48B9-AED2-DDE9EA797FDC}" type="datetimeFigureOut">
              <a:rPr lang="en-US" smtClean="0"/>
              <a:pPr/>
              <a:t>9/7/2009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B875D-5109-49FF-AEA5-756CF832058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4B8117-C427-48B9-AED2-DDE9EA797FDC}" type="datetimeFigureOut">
              <a:rPr lang="en-US" smtClean="0"/>
              <a:pPr/>
              <a:t>9/7/2009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B875D-5109-49FF-AEA5-756CF832058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4B8117-C427-48B9-AED2-DDE9EA797FDC}" type="datetimeFigureOut">
              <a:rPr lang="en-US" smtClean="0"/>
              <a:pPr/>
              <a:t>9/7/2009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AB875D-5109-49FF-AEA5-756CF832058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84B8117-C427-48B9-AED2-DDE9EA797FDC}" type="datetimeFigureOut">
              <a:rPr lang="en-US" smtClean="0"/>
              <a:pPr/>
              <a:t>9/7/2009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AB875D-5109-49FF-AEA5-756CF832058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4B8117-C427-48B9-AED2-DDE9EA797FDC}" type="datetimeFigureOut">
              <a:rPr lang="en-US" smtClean="0"/>
              <a:pPr/>
              <a:t>9/7/2009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AB875D-5109-49FF-AEA5-756CF832058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4B8117-C427-48B9-AED2-DDE9EA797FDC}" type="datetimeFigureOut">
              <a:rPr lang="en-US" smtClean="0"/>
              <a:pPr/>
              <a:t>9/7/2009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AB875D-5109-49FF-AEA5-756CF832058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4B8117-C427-48B9-AED2-DDE9EA797FDC}" type="datetimeFigureOut">
              <a:rPr lang="en-US" smtClean="0"/>
              <a:pPr/>
              <a:t>9/7/2009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AB875D-5109-49FF-AEA5-756CF832058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4B8117-C427-48B9-AED2-DDE9EA797FDC}" type="datetimeFigureOut">
              <a:rPr lang="en-US" smtClean="0"/>
              <a:pPr/>
              <a:t>9/7/2009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AB875D-5109-49FF-AEA5-756CF832058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4B8117-C427-48B9-AED2-DDE9EA797FDC}" type="datetimeFigureOut">
              <a:rPr lang="en-US" smtClean="0"/>
              <a:pPr/>
              <a:t>9/7/2009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AB875D-5109-49FF-AEA5-756CF832058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mailto:rgreenberg@ghinternational.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4" descr="VAEarth"/>
          <p:cNvPicPr>
            <a:picLocks noChangeAspect="1" noChangeArrowheads="1"/>
          </p:cNvPicPr>
          <p:nvPr/>
        </p:nvPicPr>
        <p:blipFill>
          <a:blip r:embed="rId2"/>
          <a:srcRect/>
          <a:stretch>
            <a:fillRect/>
          </a:stretch>
        </p:blipFill>
        <p:spPr bwMode="auto">
          <a:xfrm>
            <a:off x="1981200" y="2362200"/>
            <a:ext cx="4667250" cy="4267200"/>
          </a:xfrm>
          <a:prstGeom prst="rect">
            <a:avLst/>
          </a:prstGeom>
          <a:noFill/>
          <a:ln w="9525">
            <a:noFill/>
            <a:miter lim="800000"/>
            <a:headEnd/>
            <a:tailEnd/>
          </a:ln>
        </p:spPr>
      </p:pic>
      <p:sp>
        <p:nvSpPr>
          <p:cNvPr id="33795" name="WordArt 11"/>
          <p:cNvSpPr>
            <a:spLocks noChangeArrowheads="1" noChangeShapeType="1" noTextEdit="1"/>
          </p:cNvSpPr>
          <p:nvPr/>
        </p:nvSpPr>
        <p:spPr bwMode="auto">
          <a:xfrm>
            <a:off x="1752600" y="228600"/>
            <a:ext cx="5167313" cy="571500"/>
          </a:xfrm>
          <a:prstGeom prst="rect">
            <a:avLst/>
          </a:prstGeom>
        </p:spPr>
        <p:txBody>
          <a:bodyPr wrap="none" fromWordArt="1">
            <a:prstTxWarp prst="textPlain">
              <a:avLst>
                <a:gd name="adj" fmla="val 50000"/>
              </a:avLst>
            </a:prstTxWarp>
          </a:bodyPr>
          <a:lstStyle/>
          <a:p>
            <a:pPr algn="ctr">
              <a:defRPr/>
            </a:pPr>
            <a:r>
              <a:rPr lang="en-US" sz="4000" b="1" dirty="0">
                <a:solidFill>
                  <a:srgbClr val="002060"/>
                </a:solidFill>
                <a:latin typeface="Berlin Sans FB" pitchFamily="34" charset="0"/>
              </a:rPr>
              <a:t>Virtual</a:t>
            </a:r>
            <a:r>
              <a:rPr lang="en-US" sz="3600" kern="10" dirty="0">
                <a:ln w="19050">
                  <a:solidFill>
                    <a:srgbClr val="99CCFF"/>
                  </a:solidFill>
                  <a:round/>
                  <a:headEnd/>
                  <a:tailEnd/>
                </a:ln>
                <a:solidFill>
                  <a:srgbClr val="0066CC"/>
                </a:solidFill>
                <a:effectLst>
                  <a:outerShdw dist="35921" dir="2700000" algn="ctr" rotWithShape="0">
                    <a:srgbClr val="990000"/>
                  </a:outerShdw>
                </a:effectLst>
                <a:latin typeface="Impact"/>
              </a:rPr>
              <a:t> </a:t>
            </a:r>
            <a:r>
              <a:rPr lang="en-US" sz="4000" b="1" dirty="0">
                <a:solidFill>
                  <a:srgbClr val="002060"/>
                </a:solidFill>
                <a:latin typeface="Berlin Sans FB" pitchFamily="34" charset="0"/>
              </a:rPr>
              <a:t>USA</a:t>
            </a:r>
          </a:p>
        </p:txBody>
      </p:sp>
      <p:sp>
        <p:nvSpPr>
          <p:cNvPr id="4" name="Title 3"/>
          <p:cNvSpPr>
            <a:spLocks noGrp="1"/>
          </p:cNvSpPr>
          <p:nvPr>
            <p:ph type="title" idx="4294967295"/>
          </p:nvPr>
        </p:nvSpPr>
        <p:spPr>
          <a:xfrm>
            <a:off x="533400" y="0"/>
            <a:ext cx="7924800" cy="2438400"/>
          </a:xfrm>
        </p:spPr>
        <p:txBody>
          <a:bodyPr>
            <a:normAutofit fontScale="90000"/>
          </a:bodyPr>
          <a:lstStyle/>
          <a:p>
            <a:r>
              <a:rPr lang="en-US" dirty="0" smtClean="0"/>
              <a:t/>
            </a:r>
            <a:br>
              <a:rPr lang="en-US" dirty="0" smtClean="0"/>
            </a:br>
            <a:r>
              <a:rPr lang="en-US" b="1" dirty="0" smtClean="0">
                <a:latin typeface="Berlin Sans FB Demi" pitchFamily="34" charset="0"/>
              </a:rPr>
              <a:t>Government as a Platform: </a:t>
            </a:r>
            <a:br>
              <a:rPr lang="en-US" b="1" dirty="0" smtClean="0">
                <a:latin typeface="Berlin Sans FB Demi" pitchFamily="34" charset="0"/>
              </a:rPr>
            </a:br>
            <a:r>
              <a:rPr lang="en-US" b="1" dirty="0" smtClean="0">
                <a:latin typeface="Berlin Sans FB Demi" pitchFamily="34" charset="0"/>
              </a:rPr>
              <a:t>The Homeland Security Example</a:t>
            </a:r>
            <a:endParaRPr lang="en-US" b="1" dirty="0">
              <a:latin typeface="Berlin Sans FB Dem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8"/>
          <p:cNvSpPr txBox="1">
            <a:spLocks noChangeArrowheads="1"/>
          </p:cNvSpPr>
          <p:nvPr/>
        </p:nvSpPr>
        <p:spPr bwMode="auto">
          <a:xfrm>
            <a:off x="1676400" y="1219200"/>
            <a:ext cx="4702175" cy="461963"/>
          </a:xfrm>
          <a:prstGeom prst="rect">
            <a:avLst/>
          </a:prstGeom>
          <a:noFill/>
          <a:ln w="9525">
            <a:noFill/>
            <a:miter lim="800000"/>
            <a:headEnd/>
            <a:tailEnd/>
          </a:ln>
        </p:spPr>
        <p:txBody>
          <a:bodyPr>
            <a:spAutoFit/>
          </a:bodyPr>
          <a:lstStyle/>
          <a:p>
            <a:pPr>
              <a:spcBef>
                <a:spcPct val="50000"/>
              </a:spcBef>
              <a:defRPr/>
            </a:pPr>
            <a:r>
              <a:rPr lang="en-US" sz="2400" b="1" dirty="0">
                <a:latin typeface="+mn-lt"/>
              </a:rPr>
              <a:t>And the ability to provide Before …</a:t>
            </a:r>
          </a:p>
        </p:txBody>
      </p:sp>
      <p:pic>
        <p:nvPicPr>
          <p:cNvPr id="64522" name="Picture 10" descr="Tornado_before"/>
          <p:cNvPicPr>
            <a:picLocks noChangeAspect="1" noChangeArrowheads="1"/>
          </p:cNvPicPr>
          <p:nvPr/>
        </p:nvPicPr>
        <p:blipFill>
          <a:blip r:embed="rId2"/>
          <a:srcRect/>
          <a:stretch>
            <a:fillRect/>
          </a:stretch>
        </p:blipFill>
        <p:spPr bwMode="auto">
          <a:xfrm>
            <a:off x="1676400" y="1814513"/>
            <a:ext cx="6205538" cy="4029075"/>
          </a:xfrm>
          <a:prstGeom prst="rect">
            <a:avLst/>
          </a:prstGeom>
          <a:noFill/>
          <a:ln w="9525">
            <a:solidFill>
              <a:schemeClr val="tx1"/>
            </a:solidFill>
            <a:miter lim="800000"/>
            <a:headEnd/>
            <a:tailEnd/>
          </a:ln>
          <a:effectLst>
            <a:outerShdw dist="107763" dir="2700000" algn="ctr" rotWithShape="0">
              <a:srgbClr val="808080">
                <a:alpha val="50000"/>
              </a:srgbClr>
            </a:outerShdw>
          </a:effectLst>
        </p:spPr>
      </p:pic>
      <p:sp>
        <p:nvSpPr>
          <p:cNvPr id="16389" name="Text Box 11"/>
          <p:cNvSpPr txBox="1">
            <a:spLocks noChangeArrowheads="1"/>
          </p:cNvSpPr>
          <p:nvPr/>
        </p:nvSpPr>
        <p:spPr bwMode="auto">
          <a:xfrm>
            <a:off x="1743075" y="6000750"/>
            <a:ext cx="6410325" cy="461963"/>
          </a:xfrm>
          <a:prstGeom prst="rect">
            <a:avLst/>
          </a:prstGeom>
          <a:noFill/>
          <a:ln w="9525">
            <a:noFill/>
            <a:miter lim="800000"/>
            <a:headEnd/>
            <a:tailEnd/>
          </a:ln>
        </p:spPr>
        <p:txBody>
          <a:bodyPr>
            <a:spAutoFit/>
          </a:bodyPr>
          <a:lstStyle/>
          <a:p>
            <a:pPr>
              <a:spcBef>
                <a:spcPct val="50000"/>
              </a:spcBef>
              <a:defRPr/>
            </a:pPr>
            <a:r>
              <a:rPr lang="en-US" sz="2400" b="1" i="1" dirty="0">
                <a:latin typeface="+mn-lt"/>
              </a:rPr>
              <a:t>Used for Recovery Mission (determine $$ Value)</a:t>
            </a:r>
          </a:p>
        </p:txBody>
      </p:sp>
      <p:sp>
        <p:nvSpPr>
          <p:cNvPr id="6" name="Rectangle 5"/>
          <p:cNvSpPr/>
          <p:nvPr/>
        </p:nvSpPr>
        <p:spPr>
          <a:xfrm>
            <a:off x="1676400" y="228600"/>
            <a:ext cx="6019800" cy="830997"/>
          </a:xfrm>
          <a:prstGeom prst="rect">
            <a:avLst/>
          </a:prstGeom>
        </p:spPr>
        <p:txBody>
          <a:bodyPr>
            <a:spAutoFit/>
          </a:bodyPr>
          <a:lstStyle/>
          <a:p>
            <a:pPr algn="ctr">
              <a:defRPr/>
            </a:pPr>
            <a:r>
              <a:rPr lang="en-US" sz="4400" b="1" dirty="0">
                <a:latin typeface="Berlin Sans FB Demi" pitchFamily="34" charset="0"/>
                <a:cs typeface="Times New Roman" pitchFamily="18" charset="0"/>
              </a:rPr>
              <a:t>Virtual</a:t>
            </a:r>
            <a:r>
              <a:rPr lang="en-US" sz="4800" kern="10" dirty="0">
                <a:ln w="19050">
                  <a:solidFill>
                    <a:srgbClr val="99CCFF"/>
                  </a:solidFill>
                  <a:round/>
                  <a:headEnd/>
                  <a:tailEnd/>
                </a:ln>
                <a:effectLst>
                  <a:outerShdw dist="35921" dir="2700000" algn="ctr" rotWithShape="0">
                    <a:srgbClr val="990000"/>
                  </a:outerShdw>
                </a:effectLst>
                <a:latin typeface="Berlin Sans FB Demi" pitchFamily="34" charset="0"/>
              </a:rPr>
              <a:t> </a:t>
            </a:r>
            <a:r>
              <a:rPr lang="en-US" sz="4400" b="1" dirty="0">
                <a:latin typeface="Berlin Sans FB Demi" pitchFamily="34" charset="0"/>
                <a:cs typeface="Times New Roman" pitchFamily="18" charset="0"/>
              </a:rPr>
              <a:t>Alabama</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3"/>
          <p:cNvSpPr txBox="1">
            <a:spLocks noChangeArrowheads="1"/>
          </p:cNvSpPr>
          <p:nvPr/>
        </p:nvSpPr>
        <p:spPr bwMode="auto">
          <a:xfrm>
            <a:off x="990600" y="1143000"/>
            <a:ext cx="7467600" cy="461963"/>
          </a:xfrm>
          <a:prstGeom prst="rect">
            <a:avLst/>
          </a:prstGeom>
          <a:noFill/>
          <a:ln w="9525">
            <a:noFill/>
            <a:miter lim="800000"/>
            <a:headEnd/>
            <a:tailEnd/>
          </a:ln>
        </p:spPr>
        <p:txBody>
          <a:bodyPr>
            <a:spAutoFit/>
          </a:bodyPr>
          <a:lstStyle/>
          <a:p>
            <a:pPr>
              <a:spcBef>
                <a:spcPct val="50000"/>
              </a:spcBef>
              <a:defRPr/>
            </a:pPr>
            <a:r>
              <a:rPr lang="en-US" sz="2400" b="1" dirty="0">
                <a:latin typeface="+mn-lt"/>
              </a:rPr>
              <a:t>… and After Situational Awareness of Area of Operation</a:t>
            </a:r>
          </a:p>
        </p:txBody>
      </p:sp>
      <p:pic>
        <p:nvPicPr>
          <p:cNvPr id="65540" name="Picture 4" descr="Tornado_after"/>
          <p:cNvPicPr>
            <a:picLocks noChangeAspect="1" noChangeArrowheads="1"/>
          </p:cNvPicPr>
          <p:nvPr/>
        </p:nvPicPr>
        <p:blipFill>
          <a:blip r:embed="rId2"/>
          <a:srcRect/>
          <a:stretch>
            <a:fillRect/>
          </a:stretch>
        </p:blipFill>
        <p:spPr bwMode="auto">
          <a:xfrm>
            <a:off x="1333500" y="1743075"/>
            <a:ext cx="6161088" cy="4000500"/>
          </a:xfrm>
          <a:prstGeom prst="rect">
            <a:avLst/>
          </a:prstGeom>
          <a:noFill/>
          <a:ln w="9525">
            <a:solidFill>
              <a:schemeClr val="tx1"/>
            </a:solidFill>
            <a:miter lim="800000"/>
            <a:headEnd/>
            <a:tailEnd/>
          </a:ln>
          <a:effectLst>
            <a:outerShdw dist="107763" dir="2700000" algn="ctr" rotWithShape="0">
              <a:srgbClr val="808080">
                <a:alpha val="50000"/>
              </a:srgbClr>
            </a:outerShdw>
          </a:effectLst>
        </p:spPr>
      </p:pic>
      <p:sp>
        <p:nvSpPr>
          <p:cNvPr id="17413" name="Text Box 5"/>
          <p:cNvSpPr txBox="1">
            <a:spLocks noChangeArrowheads="1"/>
          </p:cNvSpPr>
          <p:nvPr/>
        </p:nvSpPr>
        <p:spPr bwMode="auto">
          <a:xfrm>
            <a:off x="1295400" y="5791200"/>
            <a:ext cx="6505575" cy="830263"/>
          </a:xfrm>
          <a:prstGeom prst="rect">
            <a:avLst/>
          </a:prstGeom>
          <a:noFill/>
          <a:ln w="9525">
            <a:noFill/>
            <a:miter lim="800000"/>
            <a:headEnd/>
            <a:tailEnd/>
          </a:ln>
        </p:spPr>
        <p:txBody>
          <a:bodyPr>
            <a:spAutoFit/>
          </a:bodyPr>
          <a:lstStyle/>
          <a:p>
            <a:pPr>
              <a:spcBef>
                <a:spcPct val="50000"/>
              </a:spcBef>
              <a:defRPr/>
            </a:pPr>
            <a:r>
              <a:rPr lang="en-US" sz="2400" b="1" i="1" dirty="0">
                <a:latin typeface="+mn-lt"/>
              </a:rPr>
              <a:t>Data provided within 4 hours of Incident, help with rescue mission</a:t>
            </a:r>
          </a:p>
        </p:txBody>
      </p:sp>
      <p:sp>
        <p:nvSpPr>
          <p:cNvPr id="6" name="Rectangle 5"/>
          <p:cNvSpPr/>
          <p:nvPr/>
        </p:nvSpPr>
        <p:spPr>
          <a:xfrm>
            <a:off x="2209800" y="304800"/>
            <a:ext cx="4450257" cy="769441"/>
          </a:xfrm>
          <a:prstGeom prst="rect">
            <a:avLst/>
          </a:prstGeom>
        </p:spPr>
        <p:txBody>
          <a:bodyPr wrap="none">
            <a:spAutoFit/>
          </a:bodyPr>
          <a:lstStyle/>
          <a:p>
            <a:pPr algn="ctr">
              <a:defRPr/>
            </a:pPr>
            <a:r>
              <a:rPr lang="en-US" sz="4400" b="1" dirty="0" smtClean="0">
                <a:latin typeface="Berlin Sans FB Demi" pitchFamily="34" charset="0"/>
                <a:cs typeface="Times New Roman" pitchFamily="18" charset="0"/>
              </a:rPr>
              <a:t>Virtual</a:t>
            </a:r>
            <a:r>
              <a:rPr lang="en-US" sz="4400" kern="10" dirty="0" smtClean="0">
                <a:ln w="19050">
                  <a:solidFill>
                    <a:srgbClr val="99CCFF"/>
                  </a:solidFill>
                  <a:round/>
                  <a:headEnd/>
                  <a:tailEnd/>
                </a:ln>
                <a:effectLst>
                  <a:outerShdw dist="35921" dir="2700000" algn="ctr" rotWithShape="0">
                    <a:srgbClr val="990000"/>
                  </a:outerShdw>
                </a:effectLst>
                <a:latin typeface="Berlin Sans FB Demi" pitchFamily="34" charset="0"/>
              </a:rPr>
              <a:t> </a:t>
            </a:r>
            <a:r>
              <a:rPr lang="en-US" sz="4400" b="1" dirty="0" smtClean="0">
                <a:latin typeface="Berlin Sans FB Demi" pitchFamily="34" charset="0"/>
                <a:cs typeface="Times New Roman" pitchFamily="18" charset="0"/>
              </a:rPr>
              <a:t>Alabama</a:t>
            </a:r>
            <a:endParaRPr lang="en-US" sz="4400" b="1" dirty="0">
              <a:latin typeface="Berlin Sans FB Dem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8839200" cy="1417638"/>
          </a:xfrm>
        </p:spPr>
        <p:txBody>
          <a:bodyPr/>
          <a:lstStyle/>
          <a:p>
            <a:pPr eaLnBrk="1" hangingPunct="1"/>
            <a:r>
              <a:rPr lang="en-US" b="1" dirty="0" smtClean="0">
                <a:latin typeface="Berlin Sans FB Demi" pitchFamily="34" charset="0"/>
                <a:cs typeface="Times New Roman" pitchFamily="18" charset="0"/>
              </a:rPr>
              <a:t>VIPER</a:t>
            </a:r>
            <a:r>
              <a:rPr lang="en-US" b="1" dirty="0" smtClean="0">
                <a:latin typeface="Berlin Sans FB" pitchFamily="34" charset="0"/>
                <a:cs typeface="Times New Roman" pitchFamily="18" charset="0"/>
              </a:rPr>
              <a:t> </a:t>
            </a:r>
            <a:r>
              <a:rPr lang="en-US" sz="4000" dirty="0" smtClean="0">
                <a:latin typeface="Berlin Sans FB" pitchFamily="34" charset="0"/>
                <a:cs typeface="Times New Roman" pitchFamily="18" charset="0"/>
              </a:rPr>
              <a:t/>
            </a:r>
            <a:br>
              <a:rPr lang="en-US" sz="4000" dirty="0" smtClean="0">
                <a:latin typeface="Berlin Sans FB" pitchFamily="34" charset="0"/>
                <a:cs typeface="Times New Roman" pitchFamily="18" charset="0"/>
              </a:rPr>
            </a:br>
            <a:r>
              <a:rPr lang="en-US" sz="2800" b="1" dirty="0" smtClean="0">
                <a:cs typeface="Times New Roman" pitchFamily="18" charset="0"/>
              </a:rPr>
              <a:t>Aids Decision Making (early warning notifications)</a:t>
            </a:r>
          </a:p>
        </p:txBody>
      </p:sp>
      <p:sp>
        <p:nvSpPr>
          <p:cNvPr id="23555" name="Rectangle 3"/>
          <p:cNvSpPr>
            <a:spLocks noGrp="1" noChangeArrowheads="1"/>
          </p:cNvSpPr>
          <p:nvPr>
            <p:ph type="body" idx="1"/>
          </p:nvPr>
        </p:nvSpPr>
        <p:spPr/>
        <p:txBody>
          <a:bodyPr/>
          <a:lstStyle/>
          <a:p>
            <a:pPr eaLnBrk="1" hangingPunct="1"/>
            <a:endParaRPr lang="en-US" smtClean="0"/>
          </a:p>
        </p:txBody>
      </p:sp>
      <p:pic>
        <p:nvPicPr>
          <p:cNvPr id="23556" name="Picture 4"/>
          <p:cNvPicPr>
            <a:picLocks noChangeAspect="1" noChangeArrowheads="1"/>
          </p:cNvPicPr>
          <p:nvPr/>
        </p:nvPicPr>
        <p:blipFill>
          <a:blip r:embed="rId3"/>
          <a:srcRect/>
          <a:stretch>
            <a:fillRect/>
          </a:stretch>
        </p:blipFill>
        <p:spPr bwMode="auto">
          <a:xfrm>
            <a:off x="0" y="1343025"/>
            <a:ext cx="9112250" cy="5514975"/>
          </a:xfrm>
          <a:prstGeom prst="rect">
            <a:avLst/>
          </a:prstGeom>
          <a:noFill/>
          <a:ln w="9525">
            <a:noFill/>
            <a:miter lim="800000"/>
            <a:headEnd/>
            <a:tailEnd/>
          </a:ln>
        </p:spPr>
      </p:pic>
      <p:sp>
        <p:nvSpPr>
          <p:cNvPr id="23557" name="Line 5"/>
          <p:cNvSpPr>
            <a:spLocks noChangeShapeType="1"/>
          </p:cNvSpPr>
          <p:nvPr/>
        </p:nvSpPr>
        <p:spPr bwMode="auto">
          <a:xfrm flipV="1">
            <a:off x="4191000" y="4191000"/>
            <a:ext cx="457200" cy="457200"/>
          </a:xfrm>
          <a:prstGeom prst="line">
            <a:avLst/>
          </a:prstGeom>
          <a:noFill/>
          <a:ln w="38100">
            <a:solidFill>
              <a:schemeClr val="tx1"/>
            </a:solidFill>
            <a:round/>
            <a:headEnd/>
            <a:tailEnd type="triangle" w="med" len="med"/>
          </a:ln>
        </p:spPr>
        <p:txBody>
          <a:bodyPr/>
          <a:lstStyle/>
          <a:p>
            <a:endParaRPr lang="en-US"/>
          </a:p>
        </p:txBody>
      </p:sp>
      <p:sp>
        <p:nvSpPr>
          <p:cNvPr id="23558" name="Line 6"/>
          <p:cNvSpPr>
            <a:spLocks noChangeShapeType="1"/>
          </p:cNvSpPr>
          <p:nvPr/>
        </p:nvSpPr>
        <p:spPr bwMode="auto">
          <a:xfrm flipV="1">
            <a:off x="1676400" y="5181600"/>
            <a:ext cx="457200" cy="152400"/>
          </a:xfrm>
          <a:prstGeom prst="line">
            <a:avLst/>
          </a:prstGeom>
          <a:noFill/>
          <a:ln w="25400">
            <a:solidFill>
              <a:schemeClr val="tx1"/>
            </a:solidFill>
            <a:round/>
            <a:headEnd/>
            <a:tailEnd type="triangle" w="med" len="med"/>
          </a:ln>
        </p:spPr>
        <p:txBody>
          <a:bodyPr/>
          <a:lstStyle/>
          <a:p>
            <a:endParaRPr lang="en-US"/>
          </a:p>
        </p:txBody>
      </p:sp>
      <p:sp>
        <p:nvSpPr>
          <p:cNvPr id="23559" name="Line 7"/>
          <p:cNvSpPr>
            <a:spLocks noChangeShapeType="1"/>
          </p:cNvSpPr>
          <p:nvPr/>
        </p:nvSpPr>
        <p:spPr bwMode="auto">
          <a:xfrm flipH="1">
            <a:off x="6324600" y="4419600"/>
            <a:ext cx="381000" cy="381000"/>
          </a:xfrm>
          <a:prstGeom prst="line">
            <a:avLst/>
          </a:prstGeom>
          <a:noFill/>
          <a:ln w="38100">
            <a:solidFill>
              <a:schemeClr val="tx1"/>
            </a:solidFill>
            <a:round/>
            <a:headEnd/>
            <a:tailEnd type="triangle" w="med" len="med"/>
          </a:ln>
        </p:spPr>
        <p:txBody>
          <a:bodyPr/>
          <a:lstStyle/>
          <a:p>
            <a:endParaRPr lang="en-US"/>
          </a:p>
        </p:txBody>
      </p:sp>
      <p:sp>
        <p:nvSpPr>
          <p:cNvPr id="23560" name="Line 8"/>
          <p:cNvSpPr>
            <a:spLocks noChangeShapeType="1"/>
          </p:cNvSpPr>
          <p:nvPr/>
        </p:nvSpPr>
        <p:spPr bwMode="auto">
          <a:xfrm flipH="1">
            <a:off x="4495800" y="2971800"/>
            <a:ext cx="838200" cy="0"/>
          </a:xfrm>
          <a:prstGeom prst="line">
            <a:avLst/>
          </a:prstGeom>
          <a:noFill/>
          <a:ln w="38100">
            <a:solidFill>
              <a:schemeClr val="tx1"/>
            </a:solidFill>
            <a:round/>
            <a:headEnd/>
            <a:tailEnd type="triangle" w="med" len="med"/>
          </a:ln>
        </p:spPr>
        <p:txBody>
          <a:bodyPr/>
          <a:lstStyle/>
          <a:p>
            <a:endParaRPr lang="en-US"/>
          </a:p>
        </p:txBody>
      </p:sp>
      <p:sp>
        <p:nvSpPr>
          <p:cNvPr id="23561" name="Line 9"/>
          <p:cNvSpPr>
            <a:spLocks noChangeShapeType="1"/>
          </p:cNvSpPr>
          <p:nvPr/>
        </p:nvSpPr>
        <p:spPr bwMode="auto">
          <a:xfrm flipH="1">
            <a:off x="5791200" y="3962400"/>
            <a:ext cx="762000" cy="152400"/>
          </a:xfrm>
          <a:prstGeom prst="line">
            <a:avLst/>
          </a:prstGeom>
          <a:noFill/>
          <a:ln w="41275">
            <a:solidFill>
              <a:schemeClr val="tx1"/>
            </a:solidFill>
            <a:round/>
            <a:headEnd/>
            <a:tailEnd type="triangle" w="med" len="med"/>
          </a:ln>
        </p:spPr>
        <p:txBody>
          <a:bodyPr/>
          <a:lstStyle/>
          <a:p>
            <a:endParaRPr lang="en-U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a:bodyPr>
          <a:lstStyle/>
          <a:p>
            <a:pPr eaLnBrk="1" hangingPunct="1"/>
            <a:r>
              <a:rPr lang="en-US" b="1" dirty="0" smtClean="0">
                <a:latin typeface="Berlin Sans FB Demi" pitchFamily="34" charset="0"/>
                <a:cs typeface="Times New Roman" pitchFamily="18" charset="0"/>
              </a:rPr>
              <a:t>Critical Infrastructure Search</a:t>
            </a:r>
          </a:p>
        </p:txBody>
      </p:sp>
      <p:pic>
        <p:nvPicPr>
          <p:cNvPr id="24579" name="Picture 3"/>
          <p:cNvPicPr>
            <a:picLocks noGrp="1" noChangeAspect="1" noChangeArrowheads="1"/>
          </p:cNvPicPr>
          <p:nvPr>
            <p:ph type="body" idx="1"/>
          </p:nvPr>
        </p:nvPicPr>
        <p:blipFill>
          <a:blip r:embed="rId3"/>
          <a:srcRect/>
          <a:stretch>
            <a:fillRect/>
          </a:stretch>
        </p:blipFill>
        <p:spPr>
          <a:xfrm>
            <a:off x="152400" y="1371600"/>
            <a:ext cx="8991600" cy="5486400"/>
          </a:xfrm>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media3.washingtonpost.com/wp-dyn/content/photo/2009/07/20/PH2009072002308.jpg"/>
          <p:cNvPicPr>
            <a:picLocks noChangeAspect="1" noChangeArrowheads="1"/>
          </p:cNvPicPr>
          <p:nvPr/>
        </p:nvPicPr>
        <p:blipFill>
          <a:blip r:embed="rId2"/>
          <a:srcRect/>
          <a:stretch>
            <a:fillRect/>
          </a:stretch>
        </p:blipFill>
        <p:spPr bwMode="auto">
          <a:xfrm>
            <a:off x="3276600" y="1371600"/>
            <a:ext cx="2171700" cy="4105275"/>
          </a:xfrm>
          <a:prstGeom prst="rect">
            <a:avLst/>
          </a:prstGeom>
          <a:noFill/>
          <a:ln w="9525">
            <a:noFill/>
            <a:miter lim="800000"/>
            <a:headEnd/>
            <a:tailEnd/>
          </a:ln>
        </p:spPr>
      </p:pic>
      <p:sp>
        <p:nvSpPr>
          <p:cNvPr id="38915" name="Title 2"/>
          <p:cNvSpPr>
            <a:spLocks noGrp="1"/>
          </p:cNvSpPr>
          <p:nvPr>
            <p:ph type="title" idx="4294967295"/>
          </p:nvPr>
        </p:nvSpPr>
        <p:spPr>
          <a:xfrm>
            <a:off x="2133600" y="304800"/>
            <a:ext cx="5334000" cy="1143000"/>
          </a:xfrm>
        </p:spPr>
        <p:txBody>
          <a:bodyPr/>
          <a:lstStyle/>
          <a:p>
            <a:r>
              <a:rPr lang="en-US" dirty="0" smtClean="0">
                <a:latin typeface="Berlin Sans FB Demi" pitchFamily="34" charset="0"/>
              </a:rPr>
              <a:t>Making it Mobile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8"/>
          <p:cNvPicPr>
            <a:picLocks noChangeAspect="1" noChangeArrowheads="1"/>
          </p:cNvPicPr>
          <p:nvPr/>
        </p:nvPicPr>
        <p:blipFill>
          <a:blip r:embed="rId2" cstate="print"/>
          <a:srcRect/>
          <a:stretch>
            <a:fillRect/>
          </a:stretch>
        </p:blipFill>
        <p:spPr bwMode="auto">
          <a:xfrm>
            <a:off x="0" y="3733800"/>
            <a:ext cx="4724400" cy="3124200"/>
          </a:xfrm>
          <a:prstGeom prst="rect">
            <a:avLst/>
          </a:prstGeom>
          <a:noFill/>
          <a:ln w="9525">
            <a:noFill/>
            <a:miter lim="800000"/>
            <a:headEnd/>
            <a:tailEnd/>
          </a:ln>
        </p:spPr>
      </p:pic>
      <p:pic>
        <p:nvPicPr>
          <p:cNvPr id="30723" name="Picture 10"/>
          <p:cNvPicPr>
            <a:picLocks noChangeAspect="1" noChangeArrowheads="1"/>
          </p:cNvPicPr>
          <p:nvPr/>
        </p:nvPicPr>
        <p:blipFill>
          <a:blip r:embed="rId3"/>
          <a:srcRect/>
          <a:stretch>
            <a:fillRect/>
          </a:stretch>
        </p:blipFill>
        <p:spPr bwMode="auto">
          <a:xfrm>
            <a:off x="0" y="457200"/>
            <a:ext cx="5334000" cy="2146300"/>
          </a:xfrm>
          <a:prstGeom prst="rect">
            <a:avLst/>
          </a:prstGeom>
          <a:noFill/>
          <a:ln w="9525">
            <a:noFill/>
            <a:miter lim="800000"/>
            <a:headEnd/>
            <a:tailEnd/>
          </a:ln>
        </p:spPr>
      </p:pic>
      <p:sp>
        <p:nvSpPr>
          <p:cNvPr id="30724" name="Text Box 11"/>
          <p:cNvSpPr txBox="1">
            <a:spLocks noChangeArrowheads="1"/>
          </p:cNvSpPr>
          <p:nvPr/>
        </p:nvSpPr>
        <p:spPr bwMode="auto">
          <a:xfrm>
            <a:off x="1812925" y="-11113"/>
            <a:ext cx="1704975" cy="519113"/>
          </a:xfrm>
          <a:prstGeom prst="rect">
            <a:avLst/>
          </a:prstGeom>
          <a:noFill/>
          <a:ln w="9525">
            <a:noFill/>
            <a:miter lim="800000"/>
            <a:headEnd/>
            <a:tailEnd/>
          </a:ln>
        </p:spPr>
        <p:txBody>
          <a:bodyPr wrap="none">
            <a:spAutoFit/>
          </a:bodyPr>
          <a:lstStyle/>
          <a:p>
            <a:r>
              <a:rPr lang="en-US" sz="2800" b="1" u="sng">
                <a:solidFill>
                  <a:srgbClr val="FF3300"/>
                </a:solidFill>
              </a:rPr>
              <a:t>WebEOC</a:t>
            </a:r>
          </a:p>
        </p:txBody>
      </p:sp>
      <p:sp>
        <p:nvSpPr>
          <p:cNvPr id="30725" name="Text Box 12"/>
          <p:cNvSpPr txBox="1">
            <a:spLocks noChangeArrowheads="1"/>
          </p:cNvSpPr>
          <p:nvPr/>
        </p:nvSpPr>
        <p:spPr bwMode="auto">
          <a:xfrm>
            <a:off x="5638800" y="685800"/>
            <a:ext cx="1606550" cy="519113"/>
          </a:xfrm>
          <a:prstGeom prst="rect">
            <a:avLst/>
          </a:prstGeom>
          <a:noFill/>
          <a:ln w="9525">
            <a:noFill/>
            <a:miter lim="800000"/>
            <a:headEnd/>
            <a:tailEnd/>
          </a:ln>
        </p:spPr>
        <p:txBody>
          <a:bodyPr>
            <a:spAutoFit/>
          </a:bodyPr>
          <a:lstStyle/>
          <a:p>
            <a:r>
              <a:rPr lang="en-US" sz="2800" b="1" u="sng">
                <a:solidFill>
                  <a:srgbClr val="FF3300"/>
                </a:solidFill>
              </a:rPr>
              <a:t>GeoRSS</a:t>
            </a:r>
          </a:p>
        </p:txBody>
      </p:sp>
      <p:sp>
        <p:nvSpPr>
          <p:cNvPr id="30726" name="Text Box 13"/>
          <p:cNvSpPr txBox="1">
            <a:spLocks noChangeArrowheads="1"/>
          </p:cNvSpPr>
          <p:nvPr/>
        </p:nvSpPr>
        <p:spPr bwMode="auto">
          <a:xfrm>
            <a:off x="1371600" y="3124200"/>
            <a:ext cx="1404938" cy="579438"/>
          </a:xfrm>
          <a:prstGeom prst="rect">
            <a:avLst/>
          </a:prstGeom>
          <a:noFill/>
          <a:ln w="9525">
            <a:noFill/>
            <a:miter lim="800000"/>
            <a:headEnd/>
            <a:tailEnd/>
          </a:ln>
        </p:spPr>
        <p:txBody>
          <a:bodyPr wrap="none">
            <a:spAutoFit/>
          </a:bodyPr>
          <a:lstStyle/>
          <a:p>
            <a:r>
              <a:rPr lang="en-US" sz="3200" b="1" u="sng">
                <a:solidFill>
                  <a:srgbClr val="FF3300"/>
                </a:solidFill>
              </a:rPr>
              <a:t>VIPER</a:t>
            </a:r>
          </a:p>
        </p:txBody>
      </p:sp>
      <p:sp>
        <p:nvSpPr>
          <p:cNvPr id="30727" name="AutoShape 16"/>
          <p:cNvSpPr>
            <a:spLocks noChangeArrowheads="1"/>
          </p:cNvSpPr>
          <p:nvPr/>
        </p:nvSpPr>
        <p:spPr bwMode="auto">
          <a:xfrm rot="8380746">
            <a:off x="1066800" y="3962400"/>
            <a:ext cx="4038600" cy="19685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chemeClr val="tx1"/>
            </a:solidFill>
            <a:miter lim="800000"/>
            <a:headEnd/>
            <a:tailEnd/>
          </a:ln>
        </p:spPr>
        <p:txBody>
          <a:bodyPr wrap="none" anchor="ctr"/>
          <a:lstStyle/>
          <a:p>
            <a:endParaRPr lang="en-US"/>
          </a:p>
        </p:txBody>
      </p:sp>
      <p:pic>
        <p:nvPicPr>
          <p:cNvPr id="30728" name="Picture 64" descr="VIPERexcel"/>
          <p:cNvPicPr>
            <a:picLocks noChangeAspect="1" noChangeArrowheads="1"/>
          </p:cNvPicPr>
          <p:nvPr/>
        </p:nvPicPr>
        <p:blipFill>
          <a:blip r:embed="rId4"/>
          <a:srcRect/>
          <a:stretch>
            <a:fillRect/>
          </a:stretch>
        </p:blipFill>
        <p:spPr bwMode="auto">
          <a:xfrm>
            <a:off x="4495800" y="4191000"/>
            <a:ext cx="4648200" cy="2667000"/>
          </a:xfrm>
          <a:prstGeom prst="rect">
            <a:avLst/>
          </a:prstGeom>
          <a:noFill/>
          <a:ln w="9525">
            <a:noFill/>
            <a:miter lim="800000"/>
            <a:headEnd/>
            <a:tailEnd/>
          </a:ln>
        </p:spPr>
      </p:pic>
      <p:sp>
        <p:nvSpPr>
          <p:cNvPr id="30729" name="Text Box 65"/>
          <p:cNvSpPr txBox="1">
            <a:spLocks noChangeArrowheads="1"/>
          </p:cNvSpPr>
          <p:nvPr/>
        </p:nvSpPr>
        <p:spPr bwMode="auto">
          <a:xfrm>
            <a:off x="6248400" y="3581400"/>
            <a:ext cx="1966913" cy="579438"/>
          </a:xfrm>
          <a:prstGeom prst="rect">
            <a:avLst/>
          </a:prstGeom>
          <a:noFill/>
          <a:ln w="9525">
            <a:noFill/>
            <a:miter lim="800000"/>
            <a:headEnd/>
            <a:tailEnd/>
          </a:ln>
        </p:spPr>
        <p:txBody>
          <a:bodyPr wrap="none">
            <a:spAutoFit/>
          </a:bodyPr>
          <a:lstStyle/>
          <a:p>
            <a:r>
              <a:rPr lang="en-US" sz="3200" b="1" u="sng">
                <a:solidFill>
                  <a:srgbClr val="FF3300"/>
                </a:solidFill>
              </a:rPr>
              <a:t>MS Excel</a:t>
            </a:r>
          </a:p>
        </p:txBody>
      </p:sp>
      <p:pic>
        <p:nvPicPr>
          <p:cNvPr id="30730" name="Picture 9"/>
          <p:cNvPicPr>
            <a:picLocks noChangeAspect="1" noChangeArrowheads="1"/>
          </p:cNvPicPr>
          <p:nvPr/>
        </p:nvPicPr>
        <p:blipFill>
          <a:blip r:embed="rId5"/>
          <a:srcRect/>
          <a:stretch>
            <a:fillRect/>
          </a:stretch>
        </p:blipFill>
        <p:spPr bwMode="auto">
          <a:xfrm>
            <a:off x="4648200" y="1295400"/>
            <a:ext cx="4495800" cy="2133600"/>
          </a:xfrm>
          <a:prstGeom prst="rect">
            <a:avLst/>
          </a:prstGeom>
          <a:noFill/>
          <a:ln w="9525">
            <a:noFill/>
            <a:miter lim="800000"/>
            <a:headEnd/>
            <a:tailEnd/>
          </a:ln>
        </p:spPr>
      </p:pic>
      <p:sp>
        <p:nvSpPr>
          <p:cNvPr id="30731" name="AutoShape 15"/>
          <p:cNvSpPr>
            <a:spLocks noChangeArrowheads="1"/>
          </p:cNvSpPr>
          <p:nvPr/>
        </p:nvSpPr>
        <p:spPr bwMode="auto">
          <a:xfrm rot="2531679" flipV="1">
            <a:off x="3565525" y="1803400"/>
            <a:ext cx="1447800" cy="176213"/>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chemeClr val="tx1"/>
            </a:solidFill>
            <a:miter lim="800000"/>
            <a:headEnd/>
            <a:tailEnd/>
          </a:ln>
        </p:spPr>
        <p:txBody>
          <a:bodyPr wrap="none" anchor="ctr"/>
          <a:lstStyle/>
          <a:p>
            <a:endParaRPr lang="en-US"/>
          </a:p>
        </p:txBody>
      </p:sp>
      <p:sp>
        <p:nvSpPr>
          <p:cNvPr id="30732" name="AutoShape 67"/>
          <p:cNvSpPr>
            <a:spLocks noChangeArrowheads="1"/>
          </p:cNvSpPr>
          <p:nvPr/>
        </p:nvSpPr>
        <p:spPr bwMode="auto">
          <a:xfrm rot="5319807" flipV="1">
            <a:off x="8051007" y="3759993"/>
            <a:ext cx="1016000" cy="201613"/>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chemeClr val="tx1"/>
            </a:solidFill>
            <a:miter lim="800000"/>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4" descr="VAEarth"/>
          <p:cNvPicPr>
            <a:picLocks noChangeAspect="1" noChangeArrowheads="1"/>
          </p:cNvPicPr>
          <p:nvPr/>
        </p:nvPicPr>
        <p:blipFill>
          <a:blip r:embed="rId2"/>
          <a:srcRect/>
          <a:stretch>
            <a:fillRect/>
          </a:stretch>
        </p:blipFill>
        <p:spPr bwMode="auto">
          <a:xfrm>
            <a:off x="1570038" y="1057275"/>
            <a:ext cx="5688012" cy="5386388"/>
          </a:xfrm>
          <a:prstGeom prst="rect">
            <a:avLst/>
          </a:prstGeom>
          <a:noFill/>
          <a:ln w="9525">
            <a:noFill/>
            <a:miter lim="800000"/>
            <a:headEnd/>
            <a:tailEnd/>
          </a:ln>
        </p:spPr>
      </p:pic>
      <p:sp>
        <p:nvSpPr>
          <p:cNvPr id="33795" name="WordArt 11"/>
          <p:cNvSpPr>
            <a:spLocks noChangeArrowheads="1" noChangeShapeType="1" noTextEdit="1"/>
          </p:cNvSpPr>
          <p:nvPr/>
        </p:nvSpPr>
        <p:spPr bwMode="auto">
          <a:xfrm>
            <a:off x="1752600" y="152400"/>
            <a:ext cx="5167313" cy="647700"/>
          </a:xfrm>
          <a:prstGeom prst="rect">
            <a:avLst/>
          </a:prstGeom>
        </p:spPr>
        <p:txBody>
          <a:bodyPr wrap="none" fromWordArt="1">
            <a:prstTxWarp prst="textPlain">
              <a:avLst>
                <a:gd name="adj" fmla="val 50000"/>
              </a:avLst>
            </a:prstTxWarp>
          </a:bodyPr>
          <a:lstStyle/>
          <a:p>
            <a:pPr algn="ctr">
              <a:defRPr/>
            </a:pPr>
            <a:r>
              <a:rPr lang="en-US" sz="4400" b="1" dirty="0">
                <a:latin typeface="Berlin Sans FB Demi" pitchFamily="34" charset="0"/>
                <a:ea typeface="+mj-ea"/>
                <a:cs typeface="Times New Roman" pitchFamily="18" charset="0"/>
              </a:rPr>
              <a:t>Virtual</a:t>
            </a:r>
            <a:r>
              <a:rPr lang="en-US" sz="3600" kern="10" dirty="0">
                <a:ln w="19050">
                  <a:solidFill>
                    <a:srgbClr val="99CCFF"/>
                  </a:solidFill>
                  <a:round/>
                  <a:headEnd/>
                  <a:tailEnd/>
                </a:ln>
                <a:solidFill>
                  <a:srgbClr val="0066CC"/>
                </a:solidFill>
                <a:effectLst>
                  <a:outerShdw dist="35921" dir="2700000" algn="ctr" rotWithShape="0">
                    <a:srgbClr val="990000"/>
                  </a:outerShdw>
                </a:effectLst>
                <a:latin typeface="Impact"/>
              </a:rPr>
              <a:t> </a:t>
            </a:r>
            <a:r>
              <a:rPr lang="en-US" sz="4400" b="1" dirty="0">
                <a:latin typeface="Berlin Sans FB Demi" pitchFamily="34" charset="0"/>
                <a:ea typeface="+mj-ea"/>
                <a:cs typeface="Times New Roman" pitchFamily="18" charset="0"/>
              </a:rPr>
              <a:t>USA</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CED3DDC1-F5EF-41EF-B086-AD64831622FF}" type="slidenum">
              <a:rPr lang="en-US"/>
              <a:pPr>
                <a:defRPr/>
              </a:pPr>
              <a:t>18</a:t>
            </a:fld>
            <a:endParaRPr lang="en-US"/>
          </a:p>
        </p:txBody>
      </p:sp>
      <p:pic>
        <p:nvPicPr>
          <p:cNvPr id="33795" name="Picture 3" descr="3D map"/>
          <p:cNvPicPr>
            <a:picLocks noChangeAspect="1" noChangeArrowheads="1"/>
          </p:cNvPicPr>
          <p:nvPr/>
        </p:nvPicPr>
        <p:blipFill>
          <a:blip r:embed="rId3"/>
          <a:srcRect/>
          <a:stretch>
            <a:fillRect/>
          </a:stretch>
        </p:blipFill>
        <p:spPr bwMode="auto">
          <a:xfrm>
            <a:off x="0" y="26987"/>
            <a:ext cx="9144000" cy="6831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algn="ctr">
              <a:buNone/>
            </a:pPr>
            <a:r>
              <a:rPr lang="en-US" sz="6000" dirty="0" smtClean="0">
                <a:latin typeface="Berlin Sans FB Demi" pitchFamily="34" charset="0"/>
              </a:rPr>
              <a:t>ONLY THE BEGINNING</a:t>
            </a:r>
          </a:p>
          <a:p>
            <a:pPr algn="ctr">
              <a:buNone/>
            </a:pPr>
            <a:endParaRPr lang="en-US" dirty="0" smtClean="0"/>
          </a:p>
          <a:p>
            <a:pPr algn="ctr">
              <a:buNone/>
            </a:pPr>
            <a:r>
              <a:rPr lang="en-US" sz="3600" b="1" dirty="0" smtClean="0">
                <a:hlinkClick r:id="rId2"/>
              </a:rPr>
              <a:t>rgreenberg@ghinternational.com</a:t>
            </a:r>
            <a:endParaRPr lang="en-US" sz="3600" b="1" dirty="0" smtClean="0"/>
          </a:p>
          <a:p>
            <a:pPr algn="ctr">
              <a:buNone/>
            </a:pPr>
            <a:r>
              <a:rPr lang="en-US" sz="3600" b="1" dirty="0" smtClean="0"/>
              <a:t>www.thehomelandsecurityblog.com</a:t>
            </a:r>
            <a:endParaRPr lang="en-US" sz="36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sz="3200" dirty="0" smtClean="0">
                <a:latin typeface="Berlin Sans FB Demi" pitchFamily="34" charset="0"/>
              </a:rPr>
              <a:t>White House Memo on Open Government and Transparency 1/21/09</a:t>
            </a:r>
          </a:p>
        </p:txBody>
      </p:sp>
      <p:sp>
        <p:nvSpPr>
          <p:cNvPr id="5" name="Slide Number Placeholder 5"/>
          <p:cNvSpPr>
            <a:spLocks noGrp="1"/>
          </p:cNvSpPr>
          <p:nvPr>
            <p:ph type="sldNum" sz="quarter" idx="12"/>
          </p:nvPr>
        </p:nvSpPr>
        <p:spPr/>
        <p:txBody>
          <a:bodyPr/>
          <a:lstStyle/>
          <a:p>
            <a:pPr>
              <a:defRPr/>
            </a:pPr>
            <a:fld id="{66F51151-F682-4A51-B5C4-90B078EA5D65}" type="slidenum">
              <a:rPr lang="en-US" smtClean="0"/>
              <a:pPr>
                <a:defRPr/>
              </a:pPr>
              <a:t>2</a:t>
            </a:fld>
            <a:endParaRPr lang="en-US"/>
          </a:p>
        </p:txBody>
      </p:sp>
      <p:sp>
        <p:nvSpPr>
          <p:cNvPr id="4100" name="Content Placeholder 2"/>
          <p:cNvSpPr>
            <a:spLocks noGrp="1"/>
          </p:cNvSpPr>
          <p:nvPr>
            <p:ph idx="4294967295"/>
          </p:nvPr>
        </p:nvSpPr>
        <p:spPr>
          <a:xfrm>
            <a:off x="0" y="1600200"/>
            <a:ext cx="8229600" cy="4525963"/>
          </a:xfrm>
        </p:spPr>
        <p:txBody>
          <a:bodyPr>
            <a:normAutofit/>
          </a:bodyPr>
          <a:lstStyle/>
          <a:p>
            <a:endParaRPr lang="en-US" sz="2000" dirty="0"/>
          </a:p>
          <a:p>
            <a:r>
              <a:rPr lang="en-US" sz="2800" dirty="0" smtClean="0"/>
              <a:t>“Government should be collaborative.  Collaboration actively engages Americans in the work of their Government. Executive departments and agencies should use innovative tools, methods, and systems to cooperate among themselves, across all levels of Government, and with nonprofit organizations, businesses, and individuals in the private sector.”</a:t>
            </a:r>
          </a:p>
          <a:p>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457200"/>
            <a:ext cx="8229600" cy="1447800"/>
          </a:xfrm>
        </p:spPr>
        <p:txBody>
          <a:bodyPr>
            <a:normAutofit fontScale="90000"/>
          </a:bodyPr>
          <a:lstStyle/>
          <a:p>
            <a:pPr eaLnBrk="1" hangingPunct="1"/>
            <a:r>
              <a:rPr lang="en-US" sz="4000" dirty="0" smtClean="0">
                <a:latin typeface="Berlin Sans FB Demi" pitchFamily="34" charset="0"/>
              </a:rPr>
              <a:t>O’Reilly’s Maxims:</a:t>
            </a:r>
            <a:r>
              <a:rPr lang="en-US" sz="3200" dirty="0" smtClean="0">
                <a:latin typeface="Berlin Sans FB" pitchFamily="34" charset="0"/>
              </a:rPr>
              <a:t/>
            </a:r>
            <a:br>
              <a:rPr lang="en-US" sz="3200" dirty="0" smtClean="0">
                <a:latin typeface="Berlin Sans FB" pitchFamily="34" charset="0"/>
              </a:rPr>
            </a:br>
            <a:r>
              <a:rPr lang="en-US" sz="3600" dirty="0" smtClean="0">
                <a:latin typeface="Berlin Sans FB" pitchFamily="34" charset="0"/>
              </a:rPr>
              <a:t>How to Create “Government as a Platform” for Engagement and Collaboration</a:t>
            </a:r>
          </a:p>
        </p:txBody>
      </p:sp>
      <p:sp>
        <p:nvSpPr>
          <p:cNvPr id="5123" name="Content Placeholder 2"/>
          <p:cNvSpPr>
            <a:spLocks noGrp="1"/>
          </p:cNvSpPr>
          <p:nvPr>
            <p:ph idx="1"/>
          </p:nvPr>
        </p:nvSpPr>
        <p:spPr/>
        <p:txBody>
          <a:bodyPr>
            <a:normAutofit/>
          </a:bodyPr>
          <a:lstStyle/>
          <a:p>
            <a:pPr eaLnBrk="1" hangingPunct="1"/>
            <a:endParaRPr lang="en-US" dirty="0" smtClean="0"/>
          </a:p>
          <a:p>
            <a:pPr eaLnBrk="1" hangingPunct="1"/>
            <a:r>
              <a:rPr lang="en-US" sz="2800" dirty="0" smtClean="0"/>
              <a:t>Embrace Open Standards</a:t>
            </a:r>
          </a:p>
          <a:p>
            <a:pPr eaLnBrk="1" hangingPunct="1"/>
            <a:r>
              <a:rPr lang="en-US" sz="2800" dirty="0" smtClean="0"/>
              <a:t>Make it Simple</a:t>
            </a:r>
          </a:p>
          <a:p>
            <a:pPr eaLnBrk="1" hangingPunct="1"/>
            <a:r>
              <a:rPr lang="en-US" sz="2800" dirty="0" smtClean="0"/>
              <a:t>Design for Cooperation</a:t>
            </a:r>
          </a:p>
          <a:p>
            <a:pPr eaLnBrk="1" hangingPunct="1"/>
            <a:r>
              <a:rPr lang="en-US" sz="2800" dirty="0" smtClean="0"/>
              <a:t>Learn from Users</a:t>
            </a:r>
          </a:p>
          <a:p>
            <a:pPr eaLnBrk="1" hangingPunct="1"/>
            <a:r>
              <a:rPr lang="en-US" sz="2800" dirty="0" smtClean="0"/>
              <a:t>Lower the barrier to experimentation</a:t>
            </a:r>
          </a:p>
          <a:p>
            <a:pPr eaLnBrk="1" hangingPunct="1"/>
            <a:r>
              <a:rPr lang="en-US" sz="2800" dirty="0" smtClean="0"/>
              <a:t>Culture of Measurement</a:t>
            </a:r>
          </a:p>
          <a:p>
            <a:pPr eaLnBrk="1" hangingPunct="1"/>
            <a:r>
              <a:rPr lang="en-US" sz="2800" dirty="0" smtClean="0"/>
              <a:t>Throw Open Doors to Partners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914400" y="1447800"/>
            <a:ext cx="7391400" cy="5410200"/>
          </a:xfrm>
          <a:prstGeom prst="rect">
            <a:avLst/>
          </a:prstGeom>
          <a:noFill/>
          <a:ln w="9525">
            <a:noFill/>
            <a:miter lim="800000"/>
            <a:headEnd/>
            <a:tailEnd/>
          </a:ln>
        </p:spPr>
      </p:pic>
      <p:sp>
        <p:nvSpPr>
          <p:cNvPr id="7171" name="Title 2"/>
          <p:cNvSpPr>
            <a:spLocks noGrp="1"/>
          </p:cNvSpPr>
          <p:nvPr>
            <p:ph type="title" idx="4294967295"/>
          </p:nvPr>
        </p:nvSpPr>
        <p:spPr>
          <a:xfrm>
            <a:off x="228600" y="304800"/>
            <a:ext cx="8610600" cy="1143000"/>
          </a:xfrm>
        </p:spPr>
        <p:txBody>
          <a:bodyPr>
            <a:noAutofit/>
          </a:bodyPr>
          <a:lstStyle/>
          <a:p>
            <a:pPr eaLnBrk="1" hangingPunct="1"/>
            <a:r>
              <a:rPr lang="en-US" sz="4000" dirty="0" smtClean="0">
                <a:latin typeface="Berlin Sans FB Demi" pitchFamily="34" charset="0"/>
              </a:rPr>
              <a:t>A Big Challenge:  A Large and Fragmented Community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9" descr="hurricane-katrina-21.jpg"/>
          <p:cNvPicPr>
            <a:picLocks noChangeAspect="1"/>
          </p:cNvPicPr>
          <p:nvPr/>
        </p:nvPicPr>
        <p:blipFill>
          <a:blip r:embed="rId2"/>
          <a:srcRect l="6000" r="6000"/>
          <a:stretch>
            <a:fillRect/>
          </a:stretch>
        </p:blipFill>
        <p:spPr>
          <a:xfrm>
            <a:off x="1676400" y="1752600"/>
            <a:ext cx="5486400" cy="4191000"/>
          </a:xfrm>
          <a:prstGeom prst="rect">
            <a:avLst/>
          </a:prstGeom>
        </p:spPr>
      </p:pic>
      <p:sp>
        <p:nvSpPr>
          <p:cNvPr id="8" name="Title 7"/>
          <p:cNvSpPr>
            <a:spLocks noGrp="1"/>
          </p:cNvSpPr>
          <p:nvPr>
            <p:ph type="title" idx="4294967295"/>
          </p:nvPr>
        </p:nvSpPr>
        <p:spPr>
          <a:xfrm>
            <a:off x="457200" y="304800"/>
            <a:ext cx="8229600" cy="1143000"/>
          </a:xfrm>
        </p:spPr>
        <p:txBody>
          <a:bodyPr>
            <a:noAutofit/>
          </a:bodyPr>
          <a:lstStyle/>
          <a:p>
            <a:r>
              <a:rPr lang="en-US" sz="4000" dirty="0" smtClean="0">
                <a:latin typeface="Berlin Sans FB Demi" pitchFamily="34" charset="0"/>
              </a:rPr>
              <a:t>Making Information Actionable To </a:t>
            </a:r>
            <a:br>
              <a:rPr lang="en-US" sz="4000" dirty="0" smtClean="0">
                <a:latin typeface="Berlin Sans FB Demi" pitchFamily="34" charset="0"/>
              </a:rPr>
            </a:br>
            <a:r>
              <a:rPr lang="en-US" sz="4000" dirty="0" smtClean="0">
                <a:latin typeface="Berlin Sans FB Demi" pitchFamily="34" charset="0"/>
              </a:rPr>
              <a:t>Enable Collaboration</a:t>
            </a:r>
            <a:endParaRPr lang="en-US" sz="4000" dirty="0">
              <a:latin typeface="Berlin Sans FB Dem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Berlin Sans FB Demi" pitchFamily="34" charset="0"/>
              </a:rPr>
              <a:t>Purpose &amp; The Four Takeaways</a:t>
            </a:r>
            <a:endParaRPr lang="en-US" dirty="0">
              <a:latin typeface="Berlin Sans FB Demi" pitchFamily="34" charset="0"/>
            </a:endParaRPr>
          </a:p>
        </p:txBody>
      </p:sp>
      <p:sp>
        <p:nvSpPr>
          <p:cNvPr id="3" name="Content Placeholder 2"/>
          <p:cNvSpPr>
            <a:spLocks noGrp="1"/>
          </p:cNvSpPr>
          <p:nvPr>
            <p:ph idx="1"/>
          </p:nvPr>
        </p:nvSpPr>
        <p:spPr>
          <a:xfrm>
            <a:off x="228600" y="1600200"/>
            <a:ext cx="9372600" cy="4525963"/>
          </a:xfrm>
        </p:spPr>
        <p:txBody>
          <a:bodyPr>
            <a:normAutofit/>
          </a:bodyPr>
          <a:lstStyle/>
          <a:p>
            <a:pPr>
              <a:buNone/>
            </a:pPr>
            <a:r>
              <a:rPr lang="en-US" sz="2800" b="1" u="sng" dirty="0" smtClean="0"/>
              <a:t>Purpose</a:t>
            </a:r>
            <a:r>
              <a:rPr lang="en-US" sz="2800" dirty="0" smtClean="0"/>
              <a:t>:  </a:t>
            </a:r>
            <a:r>
              <a:rPr lang="en-US" sz="2800" b="1" dirty="0" smtClean="0"/>
              <a:t>Bring data together to make better decisions.</a:t>
            </a:r>
          </a:p>
          <a:p>
            <a:pPr>
              <a:buNone/>
            </a:pPr>
            <a:endParaRPr lang="en-US" sz="2800" b="1" dirty="0" smtClean="0"/>
          </a:p>
          <a:p>
            <a:pPr>
              <a:buNone/>
            </a:pPr>
            <a:r>
              <a:rPr lang="en-US" sz="2800" b="1" u="sng" dirty="0" smtClean="0"/>
              <a:t>Takeaways</a:t>
            </a:r>
            <a:r>
              <a:rPr lang="en-US" sz="2800" dirty="0" smtClean="0"/>
              <a:t>:</a:t>
            </a:r>
          </a:p>
          <a:p>
            <a:pPr marL="3257550" lvl="6" indent="-514350">
              <a:buFont typeface="+mj-lt"/>
              <a:buAutoNum type="arabicPeriod"/>
            </a:pPr>
            <a:r>
              <a:rPr lang="en-US" sz="2800" dirty="0" smtClean="0"/>
              <a:t>Focus on Collaboration</a:t>
            </a:r>
          </a:p>
          <a:p>
            <a:pPr marL="3257550" lvl="6" indent="-514350">
              <a:buFont typeface="+mj-lt"/>
              <a:buAutoNum type="arabicPeriod"/>
            </a:pPr>
            <a:r>
              <a:rPr lang="en-US" sz="2800" dirty="0" smtClean="0"/>
              <a:t>Design for the End User</a:t>
            </a:r>
          </a:p>
          <a:p>
            <a:pPr marL="3257550" lvl="6" indent="-514350">
              <a:buFont typeface="+mj-lt"/>
              <a:buAutoNum type="arabicPeriod"/>
            </a:pPr>
            <a:r>
              <a:rPr lang="en-US" sz="2800" smtClean="0"/>
              <a:t>Sustainability </a:t>
            </a:r>
            <a:endParaRPr lang="en-US" sz="2800" dirty="0" smtClean="0"/>
          </a:p>
          <a:p>
            <a:pPr marL="3257550" lvl="6" indent="-514350">
              <a:buFont typeface="+mj-lt"/>
              <a:buAutoNum type="arabicPeriod"/>
            </a:pPr>
            <a:r>
              <a:rPr lang="en-US" sz="2800" dirty="0" smtClean="0"/>
              <a:t>Local Ownership</a:t>
            </a:r>
          </a:p>
          <a:p>
            <a:endParaRPr lang="en-US" sz="28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body" idx="1"/>
          </p:nvPr>
        </p:nvSpPr>
        <p:spPr>
          <a:xfrm>
            <a:off x="457200" y="1600200"/>
            <a:ext cx="8229600" cy="1039813"/>
          </a:xfrm>
        </p:spPr>
        <p:txBody>
          <a:bodyPr/>
          <a:lstStyle/>
          <a:p>
            <a:pPr eaLnBrk="1" hangingPunct="1">
              <a:lnSpc>
                <a:spcPct val="80000"/>
              </a:lnSpc>
              <a:buFontTx/>
              <a:buNone/>
            </a:pPr>
            <a:endParaRPr lang="en-US" sz="1400" smtClean="0"/>
          </a:p>
          <a:p>
            <a:pPr eaLnBrk="1" hangingPunct="1">
              <a:lnSpc>
                <a:spcPct val="80000"/>
              </a:lnSpc>
            </a:pPr>
            <a:endParaRPr lang="en-US" sz="1400" smtClean="0"/>
          </a:p>
          <a:p>
            <a:pPr eaLnBrk="1" hangingPunct="1">
              <a:lnSpc>
                <a:spcPct val="80000"/>
              </a:lnSpc>
              <a:buFontTx/>
              <a:buNone/>
            </a:pPr>
            <a:endParaRPr lang="en-US" smtClean="0"/>
          </a:p>
        </p:txBody>
      </p:sp>
      <p:pic>
        <p:nvPicPr>
          <p:cNvPr id="59396" name="Picture 4" descr="ScreenShot2File_09"/>
          <p:cNvPicPr>
            <a:picLocks noChangeAspect="1" noChangeArrowheads="1"/>
          </p:cNvPicPr>
          <p:nvPr/>
        </p:nvPicPr>
        <p:blipFill>
          <a:blip r:embed="rId2"/>
          <a:srcRect l="20798" t="8046" b="-3218"/>
          <a:stretch>
            <a:fillRect/>
          </a:stretch>
        </p:blipFill>
        <p:spPr bwMode="auto">
          <a:xfrm>
            <a:off x="666750" y="2460625"/>
            <a:ext cx="3773488" cy="3379788"/>
          </a:xfrm>
          <a:prstGeom prst="rect">
            <a:avLst/>
          </a:prstGeom>
          <a:noFill/>
          <a:ln w="12700">
            <a:solidFill>
              <a:schemeClr val="tx1"/>
            </a:solidFill>
            <a:miter lim="800000"/>
            <a:headEnd/>
            <a:tailEnd/>
          </a:ln>
          <a:effectLst>
            <a:outerShdw dist="89803" dir="2700000" algn="ctr" rotWithShape="0">
              <a:schemeClr val="bg2">
                <a:alpha val="50000"/>
              </a:schemeClr>
            </a:outerShdw>
          </a:effectLst>
        </p:spPr>
      </p:pic>
      <p:pic>
        <p:nvPicPr>
          <p:cNvPr id="59397" name="Picture 5" descr="ScreenShot2File_23"/>
          <p:cNvPicPr>
            <a:picLocks noChangeAspect="1" noChangeArrowheads="1"/>
          </p:cNvPicPr>
          <p:nvPr/>
        </p:nvPicPr>
        <p:blipFill>
          <a:blip r:embed="rId3"/>
          <a:srcRect l="20667" t="8054" b="-2415"/>
          <a:stretch>
            <a:fillRect/>
          </a:stretch>
        </p:blipFill>
        <p:spPr bwMode="auto">
          <a:xfrm>
            <a:off x="4819650" y="2414588"/>
            <a:ext cx="3686175" cy="3348037"/>
          </a:xfrm>
          <a:prstGeom prst="rect">
            <a:avLst/>
          </a:prstGeom>
          <a:noFill/>
          <a:ln w="12700">
            <a:solidFill>
              <a:schemeClr val="tx1"/>
            </a:solidFill>
            <a:miter lim="800000"/>
            <a:headEnd/>
            <a:tailEnd/>
          </a:ln>
          <a:effectLst>
            <a:outerShdw dist="89803" dir="2700000" algn="ctr" rotWithShape="0">
              <a:srgbClr val="808080">
                <a:alpha val="50000"/>
              </a:srgbClr>
            </a:outerShdw>
          </a:effectLst>
        </p:spPr>
      </p:pic>
      <p:sp>
        <p:nvSpPr>
          <p:cNvPr id="12293" name="Text Box 6"/>
          <p:cNvSpPr txBox="1">
            <a:spLocks noChangeArrowheads="1"/>
          </p:cNvSpPr>
          <p:nvPr/>
        </p:nvSpPr>
        <p:spPr bwMode="auto">
          <a:xfrm>
            <a:off x="1200150" y="5949950"/>
            <a:ext cx="3009900" cy="366713"/>
          </a:xfrm>
          <a:prstGeom prst="rect">
            <a:avLst/>
          </a:prstGeom>
          <a:noFill/>
          <a:ln w="9525">
            <a:noFill/>
            <a:miter lim="800000"/>
            <a:headEnd/>
            <a:tailEnd/>
          </a:ln>
        </p:spPr>
        <p:txBody>
          <a:bodyPr>
            <a:spAutoFit/>
          </a:bodyPr>
          <a:lstStyle/>
          <a:p>
            <a:pPr>
              <a:spcBef>
                <a:spcPct val="50000"/>
              </a:spcBef>
            </a:pPr>
            <a:r>
              <a:rPr lang="en-US" b="1" dirty="0"/>
              <a:t>Alabama Critical Assets</a:t>
            </a:r>
          </a:p>
        </p:txBody>
      </p:sp>
      <p:sp>
        <p:nvSpPr>
          <p:cNvPr id="12294" name="Text Box 7"/>
          <p:cNvSpPr txBox="1">
            <a:spLocks noChangeArrowheads="1"/>
          </p:cNvSpPr>
          <p:nvPr/>
        </p:nvSpPr>
        <p:spPr bwMode="auto">
          <a:xfrm>
            <a:off x="5251450" y="5953125"/>
            <a:ext cx="3505200" cy="366713"/>
          </a:xfrm>
          <a:prstGeom prst="rect">
            <a:avLst/>
          </a:prstGeom>
          <a:noFill/>
          <a:ln w="9525">
            <a:noFill/>
            <a:miter lim="800000"/>
            <a:headEnd/>
            <a:tailEnd/>
          </a:ln>
        </p:spPr>
        <p:txBody>
          <a:bodyPr>
            <a:spAutoFit/>
          </a:bodyPr>
          <a:lstStyle/>
          <a:p>
            <a:pPr>
              <a:spcBef>
                <a:spcPct val="50000"/>
              </a:spcBef>
            </a:pPr>
            <a:r>
              <a:rPr lang="en-US" b="1" dirty="0"/>
              <a:t>Alabama Staging Areas</a:t>
            </a:r>
          </a:p>
        </p:txBody>
      </p:sp>
      <p:sp>
        <p:nvSpPr>
          <p:cNvPr id="12295" name="Text Box 8"/>
          <p:cNvSpPr txBox="1">
            <a:spLocks noChangeArrowheads="1"/>
          </p:cNvSpPr>
          <p:nvPr/>
        </p:nvSpPr>
        <p:spPr bwMode="auto">
          <a:xfrm>
            <a:off x="663575" y="1219200"/>
            <a:ext cx="8480425" cy="1015663"/>
          </a:xfrm>
          <a:prstGeom prst="rect">
            <a:avLst/>
          </a:prstGeom>
          <a:noFill/>
          <a:ln w="9525">
            <a:noFill/>
            <a:miter lim="800000"/>
            <a:headEnd/>
            <a:tailEnd/>
          </a:ln>
        </p:spPr>
        <p:txBody>
          <a:bodyPr wrap="square">
            <a:spAutoFit/>
          </a:bodyPr>
          <a:lstStyle/>
          <a:p>
            <a:pPr>
              <a:spcBef>
                <a:spcPct val="50000"/>
              </a:spcBef>
            </a:pPr>
            <a:r>
              <a:rPr lang="en-US" sz="2000" dirty="0"/>
              <a:t>Virtual Alabama has the ability to either pre-determine critical assets, staging areas, and routes, or determine rapidly based on mission requirements and situational awareness.</a:t>
            </a:r>
          </a:p>
        </p:txBody>
      </p:sp>
      <p:sp>
        <p:nvSpPr>
          <p:cNvPr id="10" name="Rectangle 9"/>
          <p:cNvSpPr/>
          <p:nvPr/>
        </p:nvSpPr>
        <p:spPr>
          <a:xfrm>
            <a:off x="2133600" y="228600"/>
            <a:ext cx="5181600" cy="769441"/>
          </a:xfrm>
          <a:prstGeom prst="rect">
            <a:avLst/>
          </a:prstGeom>
        </p:spPr>
        <p:txBody>
          <a:bodyPr>
            <a:spAutoFit/>
          </a:bodyPr>
          <a:lstStyle/>
          <a:p>
            <a:pPr algn="ctr">
              <a:defRPr/>
            </a:pPr>
            <a:r>
              <a:rPr lang="en-US" sz="4400" b="1" dirty="0">
                <a:latin typeface="Berlin Sans FB Demi" pitchFamily="34" charset="0"/>
                <a:ea typeface="+mj-ea"/>
                <a:cs typeface="+mj-cs"/>
              </a:rPr>
              <a:t>Virtual</a:t>
            </a:r>
            <a:r>
              <a:rPr lang="en-US" sz="4400" b="1" kern="10" dirty="0">
                <a:ln w="19050">
                  <a:solidFill>
                    <a:srgbClr val="99CCFF"/>
                  </a:solidFill>
                  <a:round/>
                  <a:headEnd/>
                  <a:tailEnd/>
                </a:ln>
                <a:effectLst>
                  <a:outerShdw dist="35921" dir="2700000" algn="ctr" rotWithShape="0">
                    <a:srgbClr val="990000"/>
                  </a:outerShdw>
                </a:effectLst>
                <a:latin typeface="Berlin Sans FB Demi" pitchFamily="34" charset="0"/>
              </a:rPr>
              <a:t> </a:t>
            </a:r>
            <a:r>
              <a:rPr lang="en-US" sz="4400" b="1" dirty="0">
                <a:latin typeface="Berlin Sans FB Demi" pitchFamily="34" charset="0"/>
                <a:ea typeface="+mj-ea"/>
                <a:cs typeface="+mj-cs"/>
              </a:rPr>
              <a:t>Alabama</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a:xfrm>
            <a:off x="304800" y="1066800"/>
            <a:ext cx="4572000" cy="838200"/>
          </a:xfrm>
        </p:spPr>
        <p:txBody>
          <a:bodyPr/>
          <a:lstStyle/>
          <a:p>
            <a:pPr algn="ctr" eaLnBrk="1" hangingPunct="1">
              <a:buFontTx/>
              <a:buNone/>
            </a:pPr>
            <a:r>
              <a:rPr lang="en-US" sz="2000" b="1" dirty="0" smtClean="0">
                <a:cs typeface="Times New Roman" pitchFamily="18" charset="0"/>
              </a:rPr>
              <a:t>Visibility of Multiple Disciplines </a:t>
            </a:r>
          </a:p>
          <a:p>
            <a:pPr algn="ctr" eaLnBrk="1" hangingPunct="1">
              <a:buFontTx/>
              <a:buNone/>
            </a:pPr>
            <a:r>
              <a:rPr lang="en-US" sz="2000" b="1" dirty="0" smtClean="0">
                <a:cs typeface="Times New Roman" pitchFamily="18" charset="0"/>
              </a:rPr>
              <a:t>(Police and Fire)</a:t>
            </a:r>
          </a:p>
        </p:txBody>
      </p:sp>
      <p:pic>
        <p:nvPicPr>
          <p:cNvPr id="63492" name="Picture 4" descr="FFT_Sherrif_Vehicles"/>
          <p:cNvPicPr>
            <a:picLocks noChangeAspect="1" noChangeArrowheads="1"/>
          </p:cNvPicPr>
          <p:nvPr/>
        </p:nvPicPr>
        <p:blipFill>
          <a:blip r:embed="rId2"/>
          <a:srcRect/>
          <a:stretch>
            <a:fillRect/>
          </a:stretch>
        </p:blipFill>
        <p:spPr bwMode="auto">
          <a:xfrm>
            <a:off x="869950" y="2035175"/>
            <a:ext cx="3473450" cy="4441825"/>
          </a:xfrm>
          <a:prstGeom prst="rect">
            <a:avLst/>
          </a:prstGeom>
          <a:noFill/>
          <a:ln w="9525">
            <a:solidFill>
              <a:schemeClr val="tx1"/>
            </a:solidFill>
            <a:miter lim="800000"/>
            <a:headEnd/>
            <a:tailEnd/>
          </a:ln>
          <a:effectLst>
            <a:outerShdw dist="107763" dir="2700000" algn="ctr" rotWithShape="0">
              <a:srgbClr val="808080">
                <a:alpha val="50000"/>
              </a:srgbClr>
            </a:outerShdw>
          </a:effectLst>
        </p:spPr>
      </p:pic>
      <p:sp>
        <p:nvSpPr>
          <p:cNvPr id="14340" name="Text Box 5"/>
          <p:cNvSpPr txBox="1">
            <a:spLocks noChangeArrowheads="1"/>
          </p:cNvSpPr>
          <p:nvPr/>
        </p:nvSpPr>
        <p:spPr bwMode="auto">
          <a:xfrm>
            <a:off x="5334000" y="1066800"/>
            <a:ext cx="2667000" cy="923925"/>
          </a:xfrm>
          <a:prstGeom prst="rect">
            <a:avLst/>
          </a:prstGeom>
          <a:noFill/>
          <a:ln w="9525">
            <a:noFill/>
            <a:miter lim="800000"/>
            <a:headEnd/>
            <a:tailEnd/>
          </a:ln>
        </p:spPr>
        <p:txBody>
          <a:bodyPr>
            <a:spAutoFit/>
          </a:bodyPr>
          <a:lstStyle/>
          <a:p>
            <a:pPr algn="ctr">
              <a:spcBef>
                <a:spcPct val="20000"/>
              </a:spcBef>
            </a:pPr>
            <a:r>
              <a:rPr lang="en-US" sz="2000" b="1">
                <a:latin typeface="Calibri" pitchFamily="34" charset="0"/>
                <a:cs typeface="Times New Roman" pitchFamily="18" charset="0"/>
              </a:rPr>
              <a:t>Use of existing DoT WEB CAM</a:t>
            </a:r>
          </a:p>
          <a:p>
            <a:endParaRPr lang="en-US" sz="1400">
              <a:latin typeface="Calibri" pitchFamily="34" charset="0"/>
            </a:endParaRPr>
          </a:p>
        </p:txBody>
      </p:sp>
      <p:pic>
        <p:nvPicPr>
          <p:cNvPr id="63494" name="Picture 6" descr="ScreenShot2File_16"/>
          <p:cNvPicPr>
            <a:picLocks noChangeAspect="1" noChangeArrowheads="1"/>
          </p:cNvPicPr>
          <p:nvPr/>
        </p:nvPicPr>
        <p:blipFill>
          <a:blip r:embed="rId3"/>
          <a:srcRect/>
          <a:stretch>
            <a:fillRect/>
          </a:stretch>
        </p:blipFill>
        <p:spPr bwMode="auto">
          <a:xfrm>
            <a:off x="4911725" y="2016125"/>
            <a:ext cx="3622675" cy="4460875"/>
          </a:xfrm>
          <a:prstGeom prst="rect">
            <a:avLst/>
          </a:prstGeom>
          <a:noFill/>
          <a:ln w="9525">
            <a:solidFill>
              <a:schemeClr val="tx1"/>
            </a:solidFill>
            <a:miter lim="800000"/>
            <a:headEnd/>
            <a:tailEnd/>
          </a:ln>
          <a:effectLst>
            <a:outerShdw dist="107763" dir="2700000" algn="ctr" rotWithShape="0">
              <a:srgbClr val="808080">
                <a:alpha val="50000"/>
              </a:srgbClr>
            </a:outerShdw>
          </a:effectLst>
        </p:spPr>
      </p:pic>
      <p:sp>
        <p:nvSpPr>
          <p:cNvPr id="14342" name="TextBox 5"/>
          <p:cNvSpPr txBox="1">
            <a:spLocks noChangeArrowheads="1"/>
          </p:cNvSpPr>
          <p:nvPr/>
        </p:nvSpPr>
        <p:spPr bwMode="auto">
          <a:xfrm>
            <a:off x="685800" y="228600"/>
            <a:ext cx="8001000" cy="769441"/>
          </a:xfrm>
          <a:prstGeom prst="rect">
            <a:avLst/>
          </a:prstGeom>
          <a:noFill/>
          <a:ln w="9525">
            <a:noFill/>
            <a:miter lim="800000"/>
            <a:headEnd/>
            <a:tailEnd/>
          </a:ln>
        </p:spPr>
        <p:txBody>
          <a:bodyPr>
            <a:spAutoFit/>
          </a:bodyPr>
          <a:lstStyle/>
          <a:p>
            <a:pPr algn="ctr"/>
            <a:r>
              <a:rPr lang="en-US" sz="4400" b="1" dirty="0">
                <a:latin typeface="Berlin Sans FB Demi" pitchFamily="34" charset="0"/>
                <a:cs typeface="Times New Roman" pitchFamily="18" charset="0"/>
              </a:rPr>
              <a:t>Real Time Information Feeds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srcRect/>
          <a:stretch>
            <a:fillRect/>
          </a:stretch>
        </p:blipFill>
        <p:spPr bwMode="auto">
          <a:xfrm>
            <a:off x="76200" y="425450"/>
            <a:ext cx="5105400" cy="3917950"/>
          </a:xfrm>
          <a:prstGeom prst="rect">
            <a:avLst/>
          </a:prstGeom>
          <a:noFill/>
          <a:ln w="9525">
            <a:noFill/>
            <a:miter lim="800000"/>
            <a:headEnd/>
            <a:tailEnd/>
          </a:ln>
        </p:spPr>
      </p:pic>
      <p:pic>
        <p:nvPicPr>
          <p:cNvPr id="20483" name="Picture 3"/>
          <p:cNvPicPr>
            <a:picLocks noChangeAspect="1" noChangeArrowheads="1"/>
          </p:cNvPicPr>
          <p:nvPr/>
        </p:nvPicPr>
        <p:blipFill>
          <a:blip r:embed="rId4"/>
          <a:srcRect l="7748" t="9377" r="47380" b="4146"/>
          <a:stretch>
            <a:fillRect/>
          </a:stretch>
        </p:blipFill>
        <p:spPr bwMode="auto">
          <a:xfrm>
            <a:off x="5638800" y="1219200"/>
            <a:ext cx="3429000" cy="5638800"/>
          </a:xfrm>
          <a:prstGeom prst="rect">
            <a:avLst/>
          </a:prstGeom>
          <a:noFill/>
          <a:ln w="9525">
            <a:noFill/>
            <a:miter lim="800000"/>
            <a:headEnd/>
            <a:tailEnd/>
          </a:ln>
        </p:spPr>
      </p:pic>
      <p:pic>
        <p:nvPicPr>
          <p:cNvPr id="20484" name="Picture 4"/>
          <p:cNvPicPr>
            <a:picLocks noChangeAspect="1" noChangeArrowheads="1"/>
          </p:cNvPicPr>
          <p:nvPr/>
        </p:nvPicPr>
        <p:blipFill>
          <a:blip r:embed="rId5"/>
          <a:srcRect/>
          <a:stretch>
            <a:fillRect/>
          </a:stretch>
        </p:blipFill>
        <p:spPr bwMode="auto">
          <a:xfrm>
            <a:off x="5257800" y="1752600"/>
            <a:ext cx="1436688" cy="2133600"/>
          </a:xfrm>
          <a:prstGeom prst="rect">
            <a:avLst/>
          </a:prstGeom>
          <a:noFill/>
          <a:ln w="9525">
            <a:noFill/>
            <a:miter lim="800000"/>
            <a:headEnd/>
            <a:tailEnd/>
          </a:ln>
        </p:spPr>
      </p:pic>
      <p:pic>
        <p:nvPicPr>
          <p:cNvPr id="20485" name="Picture 5"/>
          <p:cNvPicPr>
            <a:picLocks noChangeAspect="1" noChangeArrowheads="1"/>
          </p:cNvPicPr>
          <p:nvPr/>
        </p:nvPicPr>
        <p:blipFill>
          <a:blip r:embed="rId6"/>
          <a:srcRect/>
          <a:stretch>
            <a:fillRect/>
          </a:stretch>
        </p:blipFill>
        <p:spPr bwMode="auto">
          <a:xfrm>
            <a:off x="609600" y="4438650"/>
            <a:ext cx="3124200" cy="2343150"/>
          </a:xfrm>
          <a:prstGeom prst="rect">
            <a:avLst/>
          </a:prstGeom>
          <a:noFill/>
          <a:ln w="9525">
            <a:noFill/>
            <a:miter lim="800000"/>
            <a:headEnd/>
            <a:tailEnd/>
          </a:ln>
        </p:spPr>
      </p:pic>
      <p:sp>
        <p:nvSpPr>
          <p:cNvPr id="20486" name="Text Box 6"/>
          <p:cNvSpPr txBox="1">
            <a:spLocks noChangeArrowheads="1"/>
          </p:cNvSpPr>
          <p:nvPr/>
        </p:nvSpPr>
        <p:spPr bwMode="auto">
          <a:xfrm>
            <a:off x="4800600" y="228600"/>
            <a:ext cx="4343400" cy="1200329"/>
          </a:xfrm>
          <a:prstGeom prst="rect">
            <a:avLst/>
          </a:prstGeom>
          <a:solidFill>
            <a:schemeClr val="bg1"/>
          </a:solidFill>
          <a:ln w="9525">
            <a:noFill/>
            <a:miter lim="800000"/>
            <a:headEnd/>
            <a:tailEnd/>
          </a:ln>
        </p:spPr>
        <p:txBody>
          <a:bodyPr wrap="square">
            <a:spAutoFit/>
          </a:bodyPr>
          <a:lstStyle/>
          <a:p>
            <a:pPr>
              <a:spcBef>
                <a:spcPct val="50000"/>
              </a:spcBef>
            </a:pPr>
            <a:r>
              <a:rPr lang="en-US" b="1" dirty="0"/>
              <a:t>3D models can be enhanced with information about locations of hazardous materials as well as provide access to live video feed where available.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TotalTime>
  <Words>285</Words>
  <Application>Microsoft Office PowerPoint</Application>
  <PresentationFormat>On-screen Show (4:3)</PresentationFormat>
  <Paragraphs>60</Paragraphs>
  <Slides>19</Slides>
  <Notes>5</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 Government as a Platform:  The Homeland Security Example</vt:lpstr>
      <vt:lpstr>White House Memo on Open Government and Transparency 1/21/09</vt:lpstr>
      <vt:lpstr>O’Reilly’s Maxims: How to Create “Government as a Platform” for Engagement and Collaboration</vt:lpstr>
      <vt:lpstr>A Big Challenge:  A Large and Fragmented Community</vt:lpstr>
      <vt:lpstr>Making Information Actionable To  Enable Collaboration</vt:lpstr>
      <vt:lpstr>Purpose &amp; The Four Takeaways</vt:lpstr>
      <vt:lpstr>Slide 7</vt:lpstr>
      <vt:lpstr>Slide 8</vt:lpstr>
      <vt:lpstr>Slide 9</vt:lpstr>
      <vt:lpstr>Slide 10</vt:lpstr>
      <vt:lpstr>Slide 11</vt:lpstr>
      <vt:lpstr>VIPER  Aids Decision Making (early warning notifications)</vt:lpstr>
      <vt:lpstr>Critical Infrastructure Search</vt:lpstr>
      <vt:lpstr>Making it Mobile</vt:lpstr>
      <vt:lpstr>Slide 15</vt:lpstr>
      <vt:lpstr>Slide 16</vt:lpstr>
      <vt:lpstr>Slide 17</vt:lpstr>
      <vt:lpstr>Slide 18</vt:lpstr>
      <vt:lpstr>Slide 19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Government as a Platform:  The Homeland Security Example</dc:title>
  <dc:creator> </dc:creator>
  <cp:lastModifiedBy> </cp:lastModifiedBy>
  <cp:revision>19</cp:revision>
  <dcterms:created xsi:type="dcterms:W3CDTF">2009-08-28T10:34:11Z</dcterms:created>
  <dcterms:modified xsi:type="dcterms:W3CDTF">2009-09-07T13:21:51Z</dcterms:modified>
</cp:coreProperties>
</file>